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07" autoAdjust="0"/>
  </p:normalViewPr>
  <p:slideViewPr>
    <p:cSldViewPr snapToGrid="0">
      <p:cViewPr varScale="1">
        <p:scale>
          <a:sx n="60" d="100"/>
          <a:sy n="60" d="100"/>
        </p:scale>
        <p:origin x="96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B583-984E-422F-AD31-7FC86A3D52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Brownian Tree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86CAD-B741-4068-BF58-02DB0F05C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Paraschiv George</a:t>
            </a:r>
          </a:p>
          <a:p>
            <a:pPr algn="r"/>
            <a:r>
              <a:rPr lang="en-US" dirty="0"/>
              <a:t>Stefan Adrian-Cosmin</a:t>
            </a:r>
          </a:p>
          <a:p>
            <a:pPr algn="r"/>
            <a:r>
              <a:rPr lang="en-US" dirty="0"/>
              <a:t>343C5</a:t>
            </a:r>
          </a:p>
        </p:txBody>
      </p:sp>
    </p:spTree>
    <p:extLst>
      <p:ext uri="{BB962C8B-B14F-4D97-AF65-F5344CB8AC3E}">
        <p14:creationId xmlns:p14="http://schemas.microsoft.com/office/powerpoint/2010/main" val="920158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F41-C1D2-4990-8EB0-B2CAD644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Eficienta</a:t>
            </a:r>
            <a:r>
              <a:rPr lang="en-US" dirty="0"/>
              <a:t> </a:t>
            </a:r>
            <a:r>
              <a:rPr lang="en-US" dirty="0" err="1"/>
              <a:t>ibm-dp.q</a:t>
            </a:r>
            <a:br>
              <a:rPr lang="en-US" dirty="0"/>
            </a:br>
            <a:r>
              <a:rPr lang="pt-BR" sz="2000" dirty="0"/>
              <a:t>E(p) = S(p) / p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54919-B024-449E-BD36-FA85018D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9" y="2833205"/>
            <a:ext cx="3886818" cy="26705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B5095-ADEB-4A6A-A0D8-93564523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07" y="1732547"/>
            <a:ext cx="8104693" cy="4871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8A6BC-6184-4002-81E3-4AEAF7E6DEB7}"/>
              </a:ext>
            </a:extLst>
          </p:cNvPr>
          <p:cNvSpPr txBox="1"/>
          <p:nvPr/>
        </p:nvSpPr>
        <p:spPr>
          <a:xfrm>
            <a:off x="200489" y="1732547"/>
            <a:ext cx="38868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Eficienta</a:t>
            </a:r>
            <a:r>
              <a:rPr lang="en-US" sz="2400" dirty="0"/>
              <a:t> </a:t>
            </a:r>
            <a:r>
              <a:rPr lang="en-US" sz="2400" dirty="0" err="1"/>
              <a:t>cea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   </a:t>
            </a:r>
            <a:r>
              <a:rPr lang="en-US" sz="2400" dirty="0" err="1"/>
              <a:t>buna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la 4 fire.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1317C-28F1-4911-841E-82C9AABBE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87" y="2840543"/>
            <a:ext cx="3889479" cy="2663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FF2A4-189A-49CF-9811-55DBBEFBD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06" y="1732546"/>
            <a:ext cx="8115998" cy="48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9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9AB7-39AD-404F-A4E9-0947605D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Observatii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86CF-FE1D-4592-B198-051DED4F2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16506"/>
            <a:ext cx="8915400" cy="3777622"/>
          </a:xfrm>
        </p:spPr>
        <p:txBody>
          <a:bodyPr>
            <a:noAutofit/>
          </a:bodyPr>
          <a:lstStyle/>
          <a:p>
            <a:r>
              <a:rPr lang="en-US" sz="2400" dirty="0"/>
              <a:t>Desi </a:t>
            </a:r>
            <a:r>
              <a:rPr lang="en-US" sz="2400" dirty="0" err="1"/>
              <a:t>solutiile</a:t>
            </a:r>
            <a:r>
              <a:rPr lang="en-US" sz="2400" dirty="0"/>
              <a:t> sunt </a:t>
            </a:r>
            <a:r>
              <a:rPr lang="en-US" sz="2400" dirty="0" err="1"/>
              <a:t>asemanatoare</a:t>
            </a:r>
            <a:r>
              <a:rPr lang="en-US" sz="2400" dirty="0"/>
              <a:t>, </a:t>
            </a:r>
            <a:r>
              <a:rPr lang="en-US" sz="2400" dirty="0" err="1"/>
              <a:t>timpii</a:t>
            </a:r>
            <a:r>
              <a:rPr lang="en-US" sz="2400" dirty="0"/>
              <a:t> pe </a:t>
            </a:r>
            <a:r>
              <a:rPr lang="en-US" sz="2400" dirty="0" err="1"/>
              <a:t>Pthreads</a:t>
            </a:r>
            <a:r>
              <a:rPr lang="en-US" sz="2400" dirty="0"/>
              <a:t> sunt </a:t>
            </a:r>
            <a:r>
              <a:rPr lang="en-US" sz="2400" dirty="0" err="1"/>
              <a:t>putin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buni</a:t>
            </a:r>
            <a:r>
              <a:rPr lang="en-US" sz="2400" dirty="0"/>
              <a:t> </a:t>
            </a:r>
            <a:r>
              <a:rPr lang="en-US" sz="2400" dirty="0" err="1"/>
              <a:t>decat</a:t>
            </a:r>
            <a:r>
              <a:rPr lang="en-US" sz="2400" dirty="0"/>
              <a:t> pe </a:t>
            </a:r>
            <a:r>
              <a:rPr lang="en-US" sz="2400" dirty="0" err="1"/>
              <a:t>OpenMp</a:t>
            </a:r>
            <a:r>
              <a:rPr lang="en-US" sz="2400" dirty="0"/>
              <a:t>.</a:t>
            </a:r>
          </a:p>
          <a:p>
            <a:r>
              <a:rPr lang="en-US" sz="2400" dirty="0"/>
              <a:t>Pe </a:t>
            </a:r>
            <a:r>
              <a:rPr lang="en-US" sz="2400" dirty="0" err="1"/>
              <a:t>coada</a:t>
            </a:r>
            <a:r>
              <a:rPr lang="en-US" sz="2400" dirty="0"/>
              <a:t> </a:t>
            </a:r>
            <a:r>
              <a:rPr lang="en-US" sz="2400" dirty="0" err="1"/>
              <a:t>ibm-dp.q</a:t>
            </a:r>
            <a:r>
              <a:rPr lang="en-US" sz="2400" dirty="0"/>
              <a:t> </a:t>
            </a:r>
            <a:r>
              <a:rPr lang="en-US" sz="2400" dirty="0" err="1"/>
              <a:t>scalabilitatea</a:t>
            </a:r>
            <a:r>
              <a:rPr lang="en-US" sz="2400" dirty="0"/>
              <a:t> se </a:t>
            </a:r>
            <a:r>
              <a:rPr lang="en-US" sz="2400" dirty="0" err="1"/>
              <a:t>opreste</a:t>
            </a:r>
            <a:r>
              <a:rPr lang="en-US" sz="2400" dirty="0"/>
              <a:t> la 24 de fire.</a:t>
            </a:r>
          </a:p>
          <a:p>
            <a:r>
              <a:rPr lang="en-US" sz="2400" dirty="0"/>
              <a:t>Pe </a:t>
            </a:r>
            <a:r>
              <a:rPr lang="en-US" sz="2400" dirty="0" err="1"/>
              <a:t>coada</a:t>
            </a:r>
            <a:r>
              <a:rPr lang="en-US" sz="2400" dirty="0"/>
              <a:t> hp-</a:t>
            </a:r>
            <a:r>
              <a:rPr lang="en-US" sz="2400" dirty="0" err="1"/>
              <a:t>sl.q</a:t>
            </a:r>
            <a:r>
              <a:rPr lang="en-US" sz="2400" dirty="0"/>
              <a:t> </a:t>
            </a:r>
            <a:r>
              <a:rPr lang="en-US" sz="2400" dirty="0" err="1"/>
              <a:t>scalabilitatea</a:t>
            </a:r>
            <a:r>
              <a:rPr lang="en-US" sz="2400" dirty="0"/>
              <a:t> se </a:t>
            </a:r>
            <a:r>
              <a:rPr lang="en-US" sz="2400" dirty="0" err="1"/>
              <a:t>observa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la 40 de fire, </a:t>
            </a:r>
            <a:r>
              <a:rPr lang="en-US" sz="2400" dirty="0" err="1"/>
              <a:t>dar</a:t>
            </a:r>
            <a:r>
              <a:rPr lang="en-US" sz="2400" dirty="0"/>
              <a:t> </a:t>
            </a:r>
            <a:r>
              <a:rPr lang="en-US" sz="2400" dirty="0" err="1"/>
              <a:t>timpii</a:t>
            </a:r>
            <a:r>
              <a:rPr lang="en-US" sz="2400" dirty="0"/>
              <a:t> </a:t>
            </a:r>
            <a:r>
              <a:rPr lang="en-US" sz="2400" dirty="0" err="1"/>
              <a:t>initiali</a:t>
            </a:r>
            <a:r>
              <a:rPr lang="en-US" sz="2400" dirty="0"/>
              <a:t> sunt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slabi</a:t>
            </a:r>
            <a:r>
              <a:rPr lang="en-US" sz="2400" dirty="0"/>
              <a:t>. =&gt; nr. de core-</a:t>
            </a:r>
            <a:r>
              <a:rPr lang="en-US" sz="2400" dirty="0" err="1"/>
              <a:t>uri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mare, </a:t>
            </a:r>
            <a:r>
              <a:rPr lang="en-US" sz="2400" dirty="0" err="1"/>
              <a:t>dar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putin</a:t>
            </a:r>
            <a:r>
              <a:rPr lang="en-US" sz="2400" dirty="0"/>
              <a:t> </a:t>
            </a:r>
            <a:r>
              <a:rPr lang="en-US" sz="2400" dirty="0" err="1"/>
              <a:t>performante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Programul</a:t>
            </a:r>
            <a:r>
              <a:rPr lang="en-US" sz="2400" dirty="0"/>
              <a:t> </a:t>
            </a:r>
            <a:r>
              <a:rPr lang="en-US" sz="2400" dirty="0" err="1"/>
              <a:t>scaleaza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bine pe 4, 8 </a:t>
            </a:r>
            <a:r>
              <a:rPr lang="en-US" sz="2400" dirty="0" err="1"/>
              <a:t>si</a:t>
            </a:r>
            <a:r>
              <a:rPr lang="en-US" sz="2400" dirty="0"/>
              <a:t> 16 fire, </a:t>
            </a:r>
            <a:r>
              <a:rPr lang="en-US" sz="2400" dirty="0" err="1"/>
              <a:t>performanta</a:t>
            </a:r>
            <a:r>
              <a:rPr lang="en-US" sz="2400" dirty="0"/>
              <a:t> </a:t>
            </a:r>
            <a:r>
              <a:rPr lang="en-US" sz="2400" dirty="0" err="1"/>
              <a:t>fiind</a:t>
            </a:r>
            <a:r>
              <a:rPr lang="en-US" sz="2400" dirty="0"/>
              <a:t> </a:t>
            </a:r>
            <a:r>
              <a:rPr lang="en-US" sz="2400" dirty="0" err="1"/>
              <a:t>aproape</a:t>
            </a:r>
            <a:r>
              <a:rPr lang="en-US" sz="2400" dirty="0"/>
              <a:t> de nr. de fire de </a:t>
            </a:r>
            <a:r>
              <a:rPr lang="en-US" sz="2400" dirty="0" err="1"/>
              <a:t>ori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buna</a:t>
            </a:r>
            <a:r>
              <a:rPr lang="en-US" sz="2400" dirty="0"/>
              <a:t>. (</a:t>
            </a:r>
            <a:r>
              <a:rPr lang="en-US" sz="2400" dirty="0" err="1"/>
              <a:t>chiar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</a:t>
            </a:r>
            <a:r>
              <a:rPr lang="en-US" sz="2400" dirty="0"/>
              <a:t> fata de </a:t>
            </a:r>
            <a:r>
              <a:rPr lang="en-US" sz="2400" dirty="0" err="1"/>
              <a:t>solutia</a:t>
            </a:r>
            <a:r>
              <a:rPr lang="en-US" sz="2400" dirty="0"/>
              <a:t> </a:t>
            </a:r>
            <a:r>
              <a:rPr lang="en-US" sz="2400" dirty="0" err="1"/>
              <a:t>seriala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3028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2EBC-8009-4948-9929-BA7E35A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Multumim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997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6E49-1215-40F5-B76B-53DB0691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Descrierea problemei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48EB1-D1D2-4494-85EE-813E6B47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Proiectul</a:t>
            </a:r>
            <a:r>
              <a:rPr lang="en-US" sz="2200" dirty="0"/>
              <a:t> </a:t>
            </a:r>
            <a:r>
              <a:rPr lang="en-US" sz="2200" dirty="0" err="1"/>
              <a:t>presupune</a:t>
            </a:r>
            <a:r>
              <a:rPr lang="en-US" sz="2200" dirty="0"/>
              <a:t> </a:t>
            </a:r>
            <a:r>
              <a:rPr lang="en-US" sz="2200" dirty="0" err="1"/>
              <a:t>paralelizarea</a:t>
            </a:r>
            <a:r>
              <a:rPr lang="en-US" sz="2200" dirty="0"/>
              <a:t> </a:t>
            </a:r>
            <a:r>
              <a:rPr lang="en-US" sz="2200" dirty="0" err="1"/>
              <a:t>si</a:t>
            </a:r>
            <a:r>
              <a:rPr lang="en-US" sz="2200" dirty="0"/>
              <a:t> </a:t>
            </a:r>
            <a:r>
              <a:rPr lang="en-US" sz="2200" dirty="0" err="1"/>
              <a:t>evaluarea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program </a:t>
            </a:r>
            <a:r>
              <a:rPr lang="en-US" sz="2200" dirty="0" err="1"/>
              <a:t>ce</a:t>
            </a:r>
            <a:r>
              <a:rPr lang="en-US" sz="2200" dirty="0"/>
              <a:t> </a:t>
            </a:r>
            <a:r>
              <a:rPr lang="en-US" sz="2200" dirty="0" err="1"/>
              <a:t>genereaza</a:t>
            </a:r>
            <a:r>
              <a:rPr lang="en-US" sz="2200" dirty="0"/>
              <a:t> un arbore Brownian. </a:t>
            </a:r>
          </a:p>
          <a:p>
            <a:r>
              <a:rPr lang="en-US" sz="2200" dirty="0" err="1"/>
              <a:t>Analiza</a:t>
            </a:r>
            <a:r>
              <a:rPr lang="en-US" sz="2200" dirty="0"/>
              <a:t> </a:t>
            </a:r>
            <a:r>
              <a:rPr lang="en-US" sz="2200" dirty="0" err="1"/>
              <a:t>performantelor</a:t>
            </a:r>
            <a:r>
              <a:rPr lang="en-US" sz="2200" dirty="0"/>
              <a:t> s-a </a:t>
            </a:r>
            <a:r>
              <a:rPr lang="en-US" sz="2200" dirty="0" err="1"/>
              <a:t>facut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un arbore de 10000 de </a:t>
            </a:r>
            <a:r>
              <a:rPr lang="en-US" sz="2200" dirty="0" err="1"/>
              <a:t>particule</a:t>
            </a:r>
            <a:r>
              <a:rPr lang="en-US" sz="2200" dirty="0"/>
              <a:t> </a:t>
            </a:r>
            <a:r>
              <a:rPr lang="en-US" sz="2200" dirty="0" err="1"/>
              <a:t>intr</a:t>
            </a:r>
            <a:r>
              <a:rPr lang="en-US" sz="2200" dirty="0"/>
              <a:t>-un </a:t>
            </a:r>
            <a:r>
              <a:rPr lang="en-US" sz="2200" dirty="0" err="1"/>
              <a:t>spatiu</a:t>
            </a:r>
            <a:r>
              <a:rPr lang="en-US" sz="2200" dirty="0"/>
              <a:t> de 1200x1200, pe </a:t>
            </a:r>
            <a:r>
              <a:rPr lang="en-US" sz="2200" dirty="0" err="1"/>
              <a:t>colize</a:t>
            </a:r>
            <a:r>
              <a:rPr lang="en-US" sz="2200" dirty="0"/>
              <a:t> </a:t>
            </a:r>
            <a:r>
              <a:rPr lang="en-US" sz="2200" dirty="0" err="1"/>
              <a:t>ibm-dp.q</a:t>
            </a:r>
            <a:r>
              <a:rPr lang="en-US" sz="2200" dirty="0"/>
              <a:t> </a:t>
            </a:r>
            <a:r>
              <a:rPr lang="en-US" sz="2200" dirty="0" err="1"/>
              <a:t>si</a:t>
            </a:r>
            <a:r>
              <a:rPr lang="en-US" sz="2200" dirty="0"/>
              <a:t> hp-</a:t>
            </a:r>
            <a:r>
              <a:rPr lang="en-US" sz="2200" dirty="0" err="1"/>
              <a:t>sl.q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Corectitudinea</a:t>
            </a:r>
            <a:r>
              <a:rPr lang="en-US" sz="2200" dirty="0"/>
              <a:t> s-a </a:t>
            </a:r>
            <a:r>
              <a:rPr lang="en-US" sz="2200" dirty="0" err="1"/>
              <a:t>verificat</a:t>
            </a:r>
            <a:r>
              <a:rPr lang="en-US" sz="2200" dirty="0"/>
              <a:t> local (pe 1, 2, 4 </a:t>
            </a:r>
            <a:r>
              <a:rPr lang="en-US" sz="2200" dirty="0" err="1"/>
              <a:t>si</a:t>
            </a:r>
            <a:r>
              <a:rPr lang="en-US" sz="2200" dirty="0"/>
              <a:t> 6 fire) </a:t>
            </a:r>
            <a:r>
              <a:rPr lang="en-US" sz="2200" dirty="0" err="1"/>
              <a:t>deoarece</a:t>
            </a:r>
            <a:r>
              <a:rPr lang="en-US" sz="2200" dirty="0"/>
              <a:t> nu am </a:t>
            </a:r>
            <a:r>
              <a:rPr lang="en-US" sz="2200" dirty="0" err="1"/>
              <a:t>putut</a:t>
            </a:r>
            <a:r>
              <a:rPr lang="en-US" sz="2200" dirty="0"/>
              <a:t> integra </a:t>
            </a:r>
            <a:r>
              <a:rPr lang="en-US" sz="2200" dirty="0" err="1"/>
              <a:t>biblioteca</a:t>
            </a:r>
            <a:r>
              <a:rPr lang="en-US" sz="2200" dirty="0"/>
              <a:t> FreeImage pe </a:t>
            </a:r>
            <a:r>
              <a:rPr lang="en-US" sz="2200" dirty="0" err="1"/>
              <a:t>fep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Timpii</a:t>
            </a:r>
            <a:r>
              <a:rPr lang="en-US" sz="2200" dirty="0"/>
              <a:t> din </a:t>
            </a:r>
            <a:r>
              <a:rPr lang="en-US" sz="2200" dirty="0" err="1"/>
              <a:t>grafice</a:t>
            </a:r>
            <a:r>
              <a:rPr lang="en-US" sz="2200" dirty="0"/>
              <a:t> </a:t>
            </a:r>
            <a:r>
              <a:rPr lang="en-US" sz="2200" dirty="0" err="1"/>
              <a:t>si</a:t>
            </a:r>
            <a:r>
              <a:rPr lang="en-US" sz="2200" dirty="0"/>
              <a:t> </a:t>
            </a:r>
            <a:r>
              <a:rPr lang="en-US" sz="2200" dirty="0" err="1"/>
              <a:t>prezentare</a:t>
            </a:r>
            <a:r>
              <a:rPr lang="en-US" sz="2200" dirty="0"/>
              <a:t> (</a:t>
            </a:r>
            <a:r>
              <a:rPr lang="en-US" sz="2200" dirty="0" err="1"/>
              <a:t>atat</a:t>
            </a:r>
            <a:r>
              <a:rPr lang="en-US" sz="2200" dirty="0"/>
              <a:t> </a:t>
            </a:r>
            <a:r>
              <a:rPr lang="en-US" sz="2200" dirty="0" err="1"/>
              <a:t>paraleli</a:t>
            </a:r>
            <a:r>
              <a:rPr lang="en-US" sz="2200" dirty="0"/>
              <a:t> cat </a:t>
            </a:r>
            <a:r>
              <a:rPr lang="en-US" sz="2200" dirty="0" err="1"/>
              <a:t>si</a:t>
            </a:r>
            <a:r>
              <a:rPr lang="en-US" sz="2200" dirty="0"/>
              <a:t> </a:t>
            </a:r>
            <a:r>
              <a:rPr lang="en-US" sz="2200" dirty="0" err="1"/>
              <a:t>seriali</a:t>
            </a:r>
            <a:r>
              <a:rPr lang="en-US" sz="2200" dirty="0"/>
              <a:t>) nu </a:t>
            </a:r>
            <a:r>
              <a:rPr lang="en-US" sz="2200" dirty="0" err="1"/>
              <a:t>contin</a:t>
            </a:r>
            <a:r>
              <a:rPr lang="en-US" sz="2200" dirty="0"/>
              <a:t> </a:t>
            </a:r>
            <a:r>
              <a:rPr lang="en-US" sz="2200" dirty="0" err="1"/>
              <a:t>partea</a:t>
            </a:r>
            <a:r>
              <a:rPr lang="en-US" sz="2200" dirty="0"/>
              <a:t> de </a:t>
            </a:r>
            <a:r>
              <a:rPr lang="en-US" sz="2200" dirty="0" err="1"/>
              <a:t>afisare</a:t>
            </a:r>
            <a:r>
              <a:rPr lang="en-US" sz="2200" dirty="0"/>
              <a:t> a </a:t>
            </a:r>
            <a:r>
              <a:rPr lang="en-US" sz="2200" dirty="0" err="1"/>
              <a:t>arborelui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94DD5-19A5-4275-A8E6-906758BB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258" y="2286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19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7646-278F-42DF-9AEC-96F63028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</a:t>
            </a:r>
            <a:r>
              <a:rPr lang="en-US" dirty="0"/>
              <a:t>t</a:t>
            </a:r>
            <a:r>
              <a:rPr lang="ro-RO" dirty="0"/>
              <a:t>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8B945-0FF0-4B10-B9E9-C654B8493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Solutia </a:t>
            </a:r>
            <a:r>
              <a:rPr lang="en-US" sz="2200" dirty="0" err="1"/>
              <a:t>seriala</a:t>
            </a:r>
            <a:r>
              <a:rPr lang="en-US" sz="2200" dirty="0"/>
              <a:t>: se </a:t>
            </a:r>
            <a:r>
              <a:rPr lang="en-US" sz="2200" dirty="0" err="1"/>
              <a:t>alege</a:t>
            </a:r>
            <a:r>
              <a:rPr lang="en-US" sz="2200" dirty="0"/>
              <a:t> un “seed” </a:t>
            </a:r>
            <a:r>
              <a:rPr lang="en-US" sz="2200" dirty="0" err="1"/>
              <a:t>si</a:t>
            </a:r>
            <a:r>
              <a:rPr lang="en-US" sz="2200" dirty="0"/>
              <a:t> se </a:t>
            </a:r>
            <a:r>
              <a:rPr lang="en-US" sz="2200" dirty="0" err="1"/>
              <a:t>pune</a:t>
            </a:r>
            <a:r>
              <a:rPr lang="en-US" sz="2200" dirty="0"/>
              <a:t> in imagine. </a:t>
            </a:r>
            <a:r>
              <a:rPr lang="en-US" sz="2200" dirty="0" err="1"/>
              <a:t>Apoi</a:t>
            </a:r>
            <a:r>
              <a:rPr lang="en-US" sz="2200" dirty="0"/>
              <a:t> se </a:t>
            </a:r>
            <a:r>
              <a:rPr lang="en-US" sz="2200" dirty="0" err="1"/>
              <a:t>alege</a:t>
            </a:r>
            <a:r>
              <a:rPr lang="en-US" sz="2200" dirty="0"/>
              <a:t> o </a:t>
            </a:r>
            <a:r>
              <a:rPr lang="en-US" sz="2200" dirty="0" err="1"/>
              <a:t>particula</a:t>
            </a:r>
            <a:r>
              <a:rPr lang="en-US" sz="2200" dirty="0"/>
              <a:t> pe imagine </a:t>
            </a:r>
            <a:r>
              <a:rPr lang="en-US" sz="2200" dirty="0" err="1"/>
              <a:t>si</a:t>
            </a:r>
            <a:r>
              <a:rPr lang="en-US" sz="2200" dirty="0"/>
              <a:t> </a:t>
            </a:r>
            <a:r>
              <a:rPr lang="en-US" sz="2200" dirty="0" err="1"/>
              <a:t>aceasta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plimbata</a:t>
            </a:r>
            <a:r>
              <a:rPr lang="en-US" sz="2200" dirty="0"/>
              <a:t> </a:t>
            </a:r>
            <a:r>
              <a:rPr lang="en-US" sz="2200" dirty="0" err="1"/>
              <a:t>pana</a:t>
            </a:r>
            <a:r>
              <a:rPr lang="en-US" sz="2200" dirty="0"/>
              <a:t> </a:t>
            </a:r>
            <a:r>
              <a:rPr lang="en-US" sz="2200" dirty="0" err="1"/>
              <a:t>cand</a:t>
            </a:r>
            <a:r>
              <a:rPr lang="en-US" sz="2200" dirty="0"/>
              <a:t> </a:t>
            </a:r>
            <a:r>
              <a:rPr lang="en-US" sz="2200" dirty="0" err="1"/>
              <a:t>loveste</a:t>
            </a:r>
            <a:r>
              <a:rPr lang="en-US" sz="2200" dirty="0"/>
              <a:t> “seed-ul”. </a:t>
            </a:r>
            <a:r>
              <a:rPr lang="en-US" sz="2200" dirty="0" err="1"/>
              <a:t>Particula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pusa</a:t>
            </a:r>
            <a:r>
              <a:rPr lang="en-US" sz="2200" dirty="0"/>
              <a:t> in imagine </a:t>
            </a:r>
            <a:r>
              <a:rPr lang="en-US" sz="2200" dirty="0" err="1"/>
              <a:t>si</a:t>
            </a:r>
            <a:r>
              <a:rPr lang="en-US" sz="2200" dirty="0"/>
              <a:t> se </a:t>
            </a:r>
            <a:r>
              <a:rPr lang="en-US" sz="2200" dirty="0" err="1"/>
              <a:t>alege</a:t>
            </a:r>
            <a:r>
              <a:rPr lang="en-US" sz="2200" dirty="0"/>
              <a:t> o </a:t>
            </a:r>
            <a:r>
              <a:rPr lang="en-US" sz="2200" dirty="0" err="1"/>
              <a:t>noua</a:t>
            </a:r>
            <a:r>
              <a:rPr lang="en-US" sz="2200" dirty="0"/>
              <a:t> </a:t>
            </a:r>
            <a:r>
              <a:rPr lang="en-US" sz="2200" dirty="0" err="1"/>
              <a:t>particula</a:t>
            </a:r>
            <a:r>
              <a:rPr lang="en-US" sz="2200" dirty="0"/>
              <a:t> </a:t>
            </a:r>
            <a:r>
              <a:rPr lang="en-US" sz="2200" dirty="0" err="1"/>
              <a:t>aleator</a:t>
            </a:r>
            <a:r>
              <a:rPr lang="en-US" sz="2200" dirty="0"/>
              <a:t> care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mutata</a:t>
            </a:r>
            <a:r>
              <a:rPr lang="en-US" sz="2200" dirty="0"/>
              <a:t> </a:t>
            </a:r>
            <a:r>
              <a:rPr lang="en-US" sz="2200" dirty="0" err="1"/>
              <a:t>pana</a:t>
            </a:r>
            <a:r>
              <a:rPr lang="en-US" sz="2200" dirty="0"/>
              <a:t> </a:t>
            </a:r>
            <a:r>
              <a:rPr lang="en-US" sz="2200" dirty="0" err="1"/>
              <a:t>intalneste</a:t>
            </a:r>
            <a:r>
              <a:rPr lang="en-US" sz="2200" dirty="0"/>
              <a:t> “seed-ul” </a:t>
            </a:r>
            <a:r>
              <a:rPr lang="en-US" sz="2200" dirty="0" err="1"/>
              <a:t>sau</a:t>
            </a:r>
            <a:r>
              <a:rPr lang="en-US" sz="2200" dirty="0"/>
              <a:t> o </a:t>
            </a:r>
            <a:r>
              <a:rPr lang="en-US" sz="2200" dirty="0" err="1"/>
              <a:t>particula</a:t>
            </a:r>
            <a:r>
              <a:rPr lang="en-US" sz="2200" dirty="0"/>
              <a:t> </a:t>
            </a:r>
            <a:r>
              <a:rPr lang="en-US" sz="2200" dirty="0" err="1"/>
              <a:t>plasata</a:t>
            </a:r>
            <a:r>
              <a:rPr lang="en-US" sz="2200" dirty="0"/>
              <a:t> anterior. Se </a:t>
            </a:r>
            <a:r>
              <a:rPr lang="en-US" sz="2200" dirty="0" err="1"/>
              <a:t>repeta</a:t>
            </a:r>
            <a:r>
              <a:rPr lang="en-US" sz="2200" dirty="0"/>
              <a:t> </a:t>
            </a:r>
            <a:r>
              <a:rPr lang="en-US" sz="2200" dirty="0" err="1"/>
              <a:t>pana</a:t>
            </a:r>
            <a:r>
              <a:rPr lang="en-US" sz="2200" dirty="0"/>
              <a:t> la </a:t>
            </a:r>
            <a:r>
              <a:rPr lang="en-US" sz="2200" dirty="0" err="1"/>
              <a:t>dimensiunea</a:t>
            </a:r>
            <a:r>
              <a:rPr lang="en-US" sz="2200" dirty="0"/>
              <a:t> </a:t>
            </a:r>
            <a:r>
              <a:rPr lang="en-US" sz="2200" dirty="0" err="1"/>
              <a:t>dorita</a:t>
            </a:r>
            <a:r>
              <a:rPr lang="en-US" sz="2200" dirty="0"/>
              <a:t>.</a:t>
            </a:r>
          </a:p>
          <a:p>
            <a:r>
              <a:rPr lang="en-US" sz="2200" dirty="0"/>
              <a:t>Solutia </a:t>
            </a:r>
            <a:r>
              <a:rPr lang="en-US" sz="2200" dirty="0" err="1"/>
              <a:t>paralela</a:t>
            </a:r>
            <a:r>
              <a:rPr lang="en-US" sz="2200" dirty="0"/>
              <a:t>: </a:t>
            </a:r>
            <a:r>
              <a:rPr lang="en-US" sz="2200" dirty="0" err="1"/>
              <a:t>dupa</a:t>
            </a:r>
            <a:r>
              <a:rPr lang="en-US" sz="2200" dirty="0"/>
              <a:t> </a:t>
            </a:r>
            <a:r>
              <a:rPr lang="en-US" sz="2200" dirty="0" err="1"/>
              <a:t>alegerea</a:t>
            </a:r>
            <a:r>
              <a:rPr lang="en-US" sz="2200" dirty="0"/>
              <a:t> “seed-</a:t>
            </a:r>
            <a:r>
              <a:rPr lang="en-US" sz="2200" dirty="0" err="1"/>
              <a:t>ului</a:t>
            </a:r>
            <a:r>
              <a:rPr lang="en-US" sz="2200" dirty="0"/>
              <a:t>”, </a:t>
            </a:r>
            <a:r>
              <a:rPr lang="en-US" sz="2200" dirty="0" err="1"/>
              <a:t>fiecare</a:t>
            </a:r>
            <a:r>
              <a:rPr lang="en-US" sz="2200" dirty="0"/>
              <a:t> fir </a:t>
            </a:r>
            <a:r>
              <a:rPr lang="en-US" sz="2200" dirty="0" err="1"/>
              <a:t>va</a:t>
            </a:r>
            <a:r>
              <a:rPr lang="en-US" sz="2200" dirty="0"/>
              <a:t> </a:t>
            </a:r>
            <a:r>
              <a:rPr lang="en-US" sz="2200" dirty="0" err="1"/>
              <a:t>muta</a:t>
            </a:r>
            <a:r>
              <a:rPr lang="en-US" sz="2200" dirty="0"/>
              <a:t> o particular </a:t>
            </a:r>
            <a:r>
              <a:rPr lang="en-US" sz="2200" dirty="0" err="1"/>
              <a:t>pana</a:t>
            </a:r>
            <a:r>
              <a:rPr lang="en-US" sz="2200" dirty="0"/>
              <a:t> la </a:t>
            </a:r>
            <a:r>
              <a:rPr lang="en-US" sz="2200" dirty="0" err="1"/>
              <a:t>intersectia</a:t>
            </a:r>
            <a:r>
              <a:rPr lang="en-US" sz="2200" dirty="0"/>
              <a:t> cu </a:t>
            </a:r>
            <a:r>
              <a:rPr lang="en-US" sz="2200" dirty="0" err="1"/>
              <a:t>arborele</a:t>
            </a:r>
            <a:r>
              <a:rPr lang="en-US" sz="2200" dirty="0"/>
              <a:t>. </a:t>
            </a:r>
            <a:r>
              <a:rPr lang="en-US" sz="2200" dirty="0" err="1"/>
              <a:t>Astfel</a:t>
            </a:r>
            <a:r>
              <a:rPr lang="en-US" sz="2200" dirty="0"/>
              <a:t> </a:t>
            </a:r>
            <a:r>
              <a:rPr lang="en-US" sz="2200" dirty="0" err="1"/>
              <a:t>fiecare</a:t>
            </a:r>
            <a:r>
              <a:rPr lang="en-US" sz="2200" dirty="0"/>
              <a:t> fir </a:t>
            </a:r>
            <a:r>
              <a:rPr lang="en-US" sz="2200" dirty="0" err="1"/>
              <a:t>va</a:t>
            </a:r>
            <a:r>
              <a:rPr lang="en-US" sz="2200" dirty="0"/>
              <a:t> </a:t>
            </a:r>
            <a:r>
              <a:rPr lang="en-US" sz="2200" dirty="0" err="1"/>
              <a:t>scrie</a:t>
            </a:r>
            <a:r>
              <a:rPr lang="en-US" sz="2200" dirty="0"/>
              <a:t> nr. </a:t>
            </a:r>
            <a:r>
              <a:rPr lang="en-US" sz="2200" dirty="0" err="1"/>
              <a:t>Particule</a:t>
            </a:r>
            <a:r>
              <a:rPr lang="en-US" sz="2200" dirty="0"/>
              <a:t> / nr. Fire, </a:t>
            </a:r>
            <a:r>
              <a:rPr lang="en-US" sz="2200" dirty="0" err="1"/>
              <a:t>particule</a:t>
            </a:r>
            <a:r>
              <a:rPr lang="en-US" sz="2200" dirty="0"/>
              <a:t> </a:t>
            </a:r>
            <a:r>
              <a:rPr lang="en-US" sz="2200" dirty="0" err="1"/>
              <a:t>si</a:t>
            </a:r>
            <a:r>
              <a:rPr lang="en-US" sz="2200" dirty="0"/>
              <a:t> de </a:t>
            </a:r>
            <a:r>
              <a:rPr lang="en-US" sz="2200" dirty="0" err="1"/>
              <a:t>asemenea</a:t>
            </a:r>
            <a:r>
              <a:rPr lang="en-US" sz="2200" dirty="0"/>
              <a:t> </a:t>
            </a:r>
            <a:r>
              <a:rPr lang="en-US" sz="2200" dirty="0" err="1"/>
              <a:t>sansele</a:t>
            </a:r>
            <a:r>
              <a:rPr lang="en-US" sz="2200" dirty="0"/>
              <a:t> ca </a:t>
            </a:r>
            <a:r>
              <a:rPr lang="en-US" sz="2200" dirty="0" err="1"/>
              <a:t>arborele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</a:t>
            </a:r>
            <a:r>
              <a:rPr lang="en-US" sz="2200" dirty="0" err="1"/>
              <a:t>creasca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rapid </a:t>
            </a:r>
            <a:r>
              <a:rPr lang="en-US" sz="2200" dirty="0" err="1"/>
              <a:t>vor</a:t>
            </a:r>
            <a:r>
              <a:rPr lang="en-US" sz="2200" dirty="0"/>
              <a:t> fi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mari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</a:t>
            </a:r>
            <a:r>
              <a:rPr lang="en-US" sz="2200" dirty="0" err="1"/>
              <a:t>fiecare</a:t>
            </a:r>
            <a:r>
              <a:rPr lang="en-US" sz="2200" dirty="0"/>
              <a:t> fir in plus.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1E907-0F3D-49F6-8623-10A9DAE8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16" y="2215522"/>
            <a:ext cx="20955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88D9D-F4A9-4094-9B88-2FE2A7EF6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16" y="4392944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7EC7-CA09-4616-A2D2-342F5151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Evaluare</a:t>
            </a:r>
            <a:r>
              <a:rPr lang="en-US" dirty="0"/>
              <a:t> 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FCC3-5659-4F69-A003-415397B14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374" y="1427747"/>
            <a:ext cx="9602788" cy="3777622"/>
          </a:xfrm>
        </p:spPr>
        <p:txBody>
          <a:bodyPr>
            <a:noAutofit/>
          </a:bodyPr>
          <a:lstStyle/>
          <a:p>
            <a:r>
              <a:rPr lang="en-US" sz="2000" dirty="0"/>
              <a:t>Am </a:t>
            </a:r>
            <a:r>
              <a:rPr lang="en-US" sz="2000" dirty="0" err="1"/>
              <a:t>testat</a:t>
            </a:r>
            <a:r>
              <a:rPr lang="en-US" sz="2000" dirty="0"/>
              <a:t> </a:t>
            </a:r>
            <a:r>
              <a:rPr lang="en-US" sz="2000" dirty="0" err="1"/>
              <a:t>programul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diferite</a:t>
            </a:r>
            <a:r>
              <a:rPr lang="en-US" sz="2000" dirty="0"/>
              <a:t> </a:t>
            </a:r>
            <a:r>
              <a:rPr lang="en-US" sz="2000" dirty="0" err="1"/>
              <a:t>dimensiuni</a:t>
            </a:r>
            <a:r>
              <a:rPr lang="en-US" sz="2000" dirty="0"/>
              <a:t> ale </a:t>
            </a:r>
            <a:r>
              <a:rPr lang="en-US" sz="2000" dirty="0" err="1"/>
              <a:t>arborelui</a:t>
            </a:r>
            <a:r>
              <a:rPr lang="en-US" sz="2000" dirty="0"/>
              <a:t>, respective </a:t>
            </a:r>
            <a:r>
              <a:rPr lang="en-US" sz="2000" dirty="0" err="1"/>
              <a:t>spatiului</a:t>
            </a:r>
            <a:r>
              <a:rPr lang="en-US" sz="2000" dirty="0"/>
              <a:t> de </a:t>
            </a:r>
            <a:r>
              <a:rPr lang="en-US" sz="2000" dirty="0" err="1"/>
              <a:t>desenare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Observatii</a:t>
            </a:r>
            <a:r>
              <a:rPr lang="en-US" sz="2000" dirty="0"/>
              <a:t>: </a:t>
            </a:r>
            <a:r>
              <a:rPr lang="en-US" sz="2000" dirty="0" err="1"/>
              <a:t>Timpul</a:t>
            </a:r>
            <a:r>
              <a:rPr lang="en-US" sz="2000" dirty="0"/>
              <a:t> </a:t>
            </a:r>
            <a:r>
              <a:rPr lang="en-US" sz="2000" dirty="0" err="1"/>
              <a:t>creste</a:t>
            </a:r>
            <a:r>
              <a:rPr lang="en-US" sz="2000" dirty="0"/>
              <a:t> linear cu </a:t>
            </a:r>
            <a:r>
              <a:rPr lang="en-US" sz="2000" dirty="0" err="1"/>
              <a:t>dimensiunea</a:t>
            </a:r>
            <a:r>
              <a:rPr lang="en-US" sz="2000" dirty="0"/>
              <a:t> </a:t>
            </a:r>
            <a:r>
              <a:rPr lang="en-US" sz="2000" dirty="0" err="1"/>
              <a:t>arborelui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exponential cu </a:t>
            </a:r>
            <a:r>
              <a:rPr lang="en-US" sz="2000" dirty="0" err="1"/>
              <a:t>dimensiunea</a:t>
            </a:r>
            <a:r>
              <a:rPr lang="en-US" sz="2000" dirty="0"/>
              <a:t> </a:t>
            </a:r>
            <a:r>
              <a:rPr lang="en-US" sz="2000" dirty="0" err="1"/>
              <a:t>spatiului</a:t>
            </a:r>
            <a:r>
              <a:rPr lang="en-US" sz="2000" dirty="0"/>
              <a:t> (</a:t>
            </a:r>
            <a:r>
              <a:rPr lang="en-US" sz="2000" dirty="0" err="1"/>
              <a:t>deoarece</a:t>
            </a:r>
            <a:r>
              <a:rPr lang="en-US" sz="2000" dirty="0"/>
              <a:t> </a:t>
            </a:r>
            <a:r>
              <a:rPr lang="en-US" sz="2000" dirty="0" err="1"/>
              <a:t>sansele</a:t>
            </a:r>
            <a:r>
              <a:rPr lang="en-US" sz="2000" dirty="0"/>
              <a:t> de </a:t>
            </a:r>
            <a:r>
              <a:rPr lang="en-US" sz="2000" dirty="0" err="1"/>
              <a:t>coliziune</a:t>
            </a:r>
            <a:r>
              <a:rPr lang="en-US" sz="2000" dirty="0"/>
              <a:t> </a:t>
            </a:r>
            <a:r>
              <a:rPr lang="en-US" sz="2000" dirty="0" err="1"/>
              <a:t>initiale</a:t>
            </a:r>
            <a:r>
              <a:rPr lang="en-US" sz="2000" dirty="0"/>
              <a:t> </a:t>
            </a:r>
            <a:r>
              <a:rPr lang="en-US" sz="2000" dirty="0" err="1"/>
              <a:t>scad</a:t>
            </a:r>
            <a:r>
              <a:rPr lang="en-US" sz="2000" dirty="0"/>
              <a:t> </a:t>
            </a:r>
            <a:r>
              <a:rPr lang="en-US" sz="2000" dirty="0" err="1"/>
              <a:t>foarte</a:t>
            </a:r>
            <a:r>
              <a:rPr lang="en-US" sz="2000" dirty="0"/>
              <a:t> </a:t>
            </a:r>
            <a:r>
              <a:rPr lang="en-US" sz="2000" dirty="0" err="1"/>
              <a:t>mult</a:t>
            </a:r>
            <a:r>
              <a:rPr lang="en-US" sz="2000" dirty="0"/>
              <a:t>).</a:t>
            </a:r>
          </a:p>
          <a:p>
            <a:r>
              <a:rPr lang="en-US" sz="2000" dirty="0" err="1"/>
              <a:t>Exemple</a:t>
            </a:r>
            <a:r>
              <a:rPr lang="en-US" sz="2000" dirty="0"/>
              <a:t>: 10000p, 800s =&gt; 70s; 10000p, 1200s =&gt; 276s; 50000p, 800s =&gt; 195s</a:t>
            </a:r>
          </a:p>
          <a:p>
            <a:pPr marL="0" indent="0">
              <a:buNone/>
            </a:pPr>
            <a:r>
              <a:rPr lang="en-US" sz="2000" dirty="0"/>
              <a:t>		(media a 10 </a:t>
            </a:r>
            <a:r>
              <a:rPr lang="en-US" sz="2000" dirty="0" err="1"/>
              <a:t>rulari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dimensiuni</a:t>
            </a:r>
            <a:r>
              <a:rPr lang="en-US" sz="2000" dirty="0"/>
              <a:t> de 1200x1200 am </a:t>
            </a:r>
            <a:r>
              <a:rPr lang="en-US" sz="2000" dirty="0" err="1"/>
              <a:t>obtinut</a:t>
            </a:r>
            <a:r>
              <a:rPr lang="en-US" sz="2000" dirty="0"/>
              <a:t> </a:t>
            </a:r>
            <a:r>
              <a:rPr lang="en-US" sz="2000" dirty="0" err="1"/>
              <a:t>timpul</a:t>
            </a:r>
            <a:r>
              <a:rPr lang="en-US" sz="2000" dirty="0"/>
              <a:t> maxim de 15 de minute.</a:t>
            </a:r>
          </a:p>
          <a:p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dimensiuini</a:t>
            </a:r>
            <a:r>
              <a:rPr lang="en-US" sz="2000" dirty="0"/>
              <a:t> de 1300x1300 am </a:t>
            </a:r>
            <a:r>
              <a:rPr lang="en-US" sz="2000" dirty="0" err="1"/>
              <a:t>obtinut</a:t>
            </a:r>
            <a:r>
              <a:rPr lang="en-US" sz="2000" dirty="0"/>
              <a:t> </a:t>
            </a:r>
            <a:r>
              <a:rPr lang="en-US" sz="2000" dirty="0" err="1"/>
              <a:t>timpul</a:t>
            </a:r>
            <a:r>
              <a:rPr lang="en-US" sz="2000" dirty="0"/>
              <a:t> maxim de </a:t>
            </a:r>
            <a:r>
              <a:rPr lang="en-US" sz="2000" b="1" dirty="0"/>
              <a:t>25 de minute</a:t>
            </a:r>
            <a:r>
              <a:rPr lang="en-US" sz="2000" dirty="0"/>
              <a:t>!</a:t>
            </a:r>
          </a:p>
          <a:p>
            <a:r>
              <a:rPr lang="en-US" sz="2000" dirty="0"/>
              <a:t>Am ales 10000p, 1200s ca test de </a:t>
            </a:r>
            <a:r>
              <a:rPr lang="en-US" sz="2000" dirty="0" err="1"/>
              <a:t>referinta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373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8E76-D523-4630-883B-2BBCDE2F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Evaluare</a:t>
            </a:r>
            <a:r>
              <a:rPr lang="en-US" dirty="0"/>
              <a:t> </a:t>
            </a:r>
            <a:r>
              <a:rPr lang="en-US" dirty="0" err="1"/>
              <a:t>ibm-dp.q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2472A-484B-4067-889E-DF1E9AD57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3174" y="1439779"/>
            <a:ext cx="8230490" cy="44476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3006E-A37B-4EFB-9924-ECF6DC9F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4" y="1839889"/>
            <a:ext cx="3503399" cy="285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C2110-D20D-4F6A-9286-067219EE9BA8}"/>
              </a:ext>
            </a:extLst>
          </p:cNvPr>
          <p:cNvSpPr txBox="1"/>
          <p:nvPr/>
        </p:nvSpPr>
        <p:spPr>
          <a:xfrm>
            <a:off x="261104" y="1439779"/>
            <a:ext cx="3640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Timpi</a:t>
            </a:r>
            <a:r>
              <a:rPr lang="en-US" sz="2000" dirty="0"/>
              <a:t> de </a:t>
            </a:r>
            <a:r>
              <a:rPr lang="en-US" sz="2000" dirty="0" err="1"/>
              <a:t>executie</a:t>
            </a:r>
            <a:r>
              <a:rPr lang="en-US" sz="2000" dirty="0"/>
              <a:t> / threads: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F11D6-74FF-427C-9791-6C3D9026355A}"/>
              </a:ext>
            </a:extLst>
          </p:cNvPr>
          <p:cNvSpPr txBox="1"/>
          <p:nvPr/>
        </p:nvSpPr>
        <p:spPr>
          <a:xfrm>
            <a:off x="329774" y="4860757"/>
            <a:ext cx="350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err="1"/>
              <a:t>Cel</a:t>
            </a:r>
            <a:r>
              <a:rPr lang="fr-FR" sz="2000" dirty="0"/>
              <a:t> mai bun </a:t>
            </a:r>
            <a:r>
              <a:rPr lang="fr-FR" sz="2000" dirty="0" err="1"/>
              <a:t>timp</a:t>
            </a:r>
            <a:r>
              <a:rPr lang="fr-FR" sz="2000" dirty="0"/>
              <a:t> este </a:t>
            </a:r>
            <a:r>
              <a:rPr lang="fr-FR" sz="2000" dirty="0" err="1"/>
              <a:t>obtinut</a:t>
            </a:r>
            <a:r>
              <a:rPr lang="fr-FR" sz="2000" dirty="0"/>
              <a:t> la 24 de </a:t>
            </a:r>
            <a:r>
              <a:rPr lang="fr-FR" sz="2000" dirty="0" err="1"/>
              <a:t>fire</a:t>
            </a:r>
            <a:r>
              <a:rPr lang="fr-F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095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0C74-AF9A-4FC8-A828-4903380B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 </a:t>
            </a:r>
            <a:r>
              <a:rPr lang="en-US" dirty="0" err="1"/>
              <a:t>ibm-dp.q</a:t>
            </a:r>
            <a:br>
              <a:rPr lang="en-US" dirty="0"/>
            </a:br>
            <a:r>
              <a:rPr lang="pt-BR" sz="2000" dirty="0"/>
              <a:t>S(p) = T(n,1) / T(n, p)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1C6735-B0AF-4273-86F9-53C948A00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42" y="2982486"/>
            <a:ext cx="3864369" cy="2897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311A-B8E5-432D-9346-5FC52629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11" y="1905000"/>
            <a:ext cx="7971147" cy="4791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3F79F9-4E6A-430D-BFCB-55BEB05FA27A}"/>
              </a:ext>
            </a:extLst>
          </p:cNvPr>
          <p:cNvSpPr txBox="1"/>
          <p:nvPr/>
        </p:nvSpPr>
        <p:spPr>
          <a:xfrm>
            <a:off x="369858" y="1905000"/>
            <a:ext cx="3481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Speedup-ul </a:t>
            </a:r>
            <a:r>
              <a:rPr lang="en-US" sz="2400" dirty="0" err="1"/>
              <a:t>cel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bun </a:t>
            </a:r>
            <a:r>
              <a:rPr lang="en-US" sz="2400" dirty="0" err="1"/>
              <a:t>este</a:t>
            </a:r>
            <a:r>
              <a:rPr lang="en-US" sz="2400" dirty="0"/>
              <a:t> la 24 de fire.</a:t>
            </a:r>
          </a:p>
        </p:txBody>
      </p:sp>
    </p:spTree>
    <p:extLst>
      <p:ext uri="{BB962C8B-B14F-4D97-AF65-F5344CB8AC3E}">
        <p14:creationId xmlns:p14="http://schemas.microsoft.com/office/powerpoint/2010/main" val="130767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9F41-C1D2-4990-8EB0-B2CAD644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Eficienta</a:t>
            </a:r>
            <a:r>
              <a:rPr lang="en-US" dirty="0"/>
              <a:t> </a:t>
            </a:r>
            <a:r>
              <a:rPr lang="en-US" dirty="0" err="1"/>
              <a:t>ibm-dp.q</a:t>
            </a:r>
            <a:br>
              <a:rPr lang="en-US" dirty="0"/>
            </a:br>
            <a:r>
              <a:rPr lang="pt-BR" sz="2000" dirty="0"/>
              <a:t>E(p) = S(p) / p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54919-B024-449E-BD36-FA85018D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9" y="2833205"/>
            <a:ext cx="3886818" cy="26705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B5095-ADEB-4A6A-A0D8-93564523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07" y="1732547"/>
            <a:ext cx="8104693" cy="4871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8A6BC-6184-4002-81E3-4AEAF7E6DEB7}"/>
              </a:ext>
            </a:extLst>
          </p:cNvPr>
          <p:cNvSpPr txBox="1"/>
          <p:nvPr/>
        </p:nvSpPr>
        <p:spPr>
          <a:xfrm>
            <a:off x="200489" y="1732547"/>
            <a:ext cx="38868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Eficienta</a:t>
            </a:r>
            <a:r>
              <a:rPr lang="en-US" sz="2400" dirty="0"/>
              <a:t> </a:t>
            </a:r>
            <a:r>
              <a:rPr lang="en-US" sz="2400" dirty="0" err="1"/>
              <a:t>cea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   </a:t>
            </a:r>
            <a:r>
              <a:rPr lang="en-US" sz="2400" dirty="0" err="1"/>
              <a:t>buna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la 4 fire.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8E76-D523-4630-883B-2BBCDE2F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Evaluare</a:t>
            </a:r>
            <a:r>
              <a:rPr lang="en-US" dirty="0"/>
              <a:t> hp-</a:t>
            </a:r>
            <a:r>
              <a:rPr lang="en-US" dirty="0" err="1"/>
              <a:t>sl.q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2472A-484B-4067-889E-DF1E9AD57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3174" y="1439779"/>
            <a:ext cx="8230490" cy="44476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3006E-A37B-4EFB-9924-ECF6DC9F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4" y="1839889"/>
            <a:ext cx="3503399" cy="285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C2110-D20D-4F6A-9286-067219EE9BA8}"/>
              </a:ext>
            </a:extLst>
          </p:cNvPr>
          <p:cNvSpPr txBox="1"/>
          <p:nvPr/>
        </p:nvSpPr>
        <p:spPr>
          <a:xfrm>
            <a:off x="261104" y="1439779"/>
            <a:ext cx="3640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Timpi</a:t>
            </a:r>
            <a:r>
              <a:rPr lang="en-US" sz="2000" dirty="0"/>
              <a:t> de </a:t>
            </a:r>
            <a:r>
              <a:rPr lang="en-US" sz="2000" dirty="0" err="1"/>
              <a:t>executie</a:t>
            </a:r>
            <a:r>
              <a:rPr lang="en-US" sz="2000" dirty="0"/>
              <a:t> / threads: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F11D6-74FF-427C-9791-6C3D9026355A}"/>
              </a:ext>
            </a:extLst>
          </p:cNvPr>
          <p:cNvSpPr txBox="1"/>
          <p:nvPr/>
        </p:nvSpPr>
        <p:spPr>
          <a:xfrm>
            <a:off x="329774" y="4860757"/>
            <a:ext cx="350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err="1"/>
              <a:t>Cel</a:t>
            </a:r>
            <a:r>
              <a:rPr lang="fr-FR" sz="2000" dirty="0"/>
              <a:t> mai bun </a:t>
            </a:r>
            <a:r>
              <a:rPr lang="fr-FR" sz="2000" dirty="0" err="1"/>
              <a:t>timp</a:t>
            </a:r>
            <a:r>
              <a:rPr lang="fr-FR" sz="2000" dirty="0"/>
              <a:t> este </a:t>
            </a:r>
            <a:r>
              <a:rPr lang="fr-FR" sz="2000" dirty="0" err="1"/>
              <a:t>obtinut</a:t>
            </a:r>
            <a:r>
              <a:rPr lang="fr-FR" sz="2000" dirty="0"/>
              <a:t> la 40 de </a:t>
            </a:r>
            <a:r>
              <a:rPr lang="fr-FR" sz="2000" dirty="0" err="1"/>
              <a:t>fire</a:t>
            </a:r>
            <a:r>
              <a:rPr lang="fr-FR" sz="2000" dirty="0"/>
              <a:t>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79AF1-1FCE-48F9-BE89-E371C1BF6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73" y="1839889"/>
            <a:ext cx="3518370" cy="2859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BB6B46-28E2-4EA5-ADE8-7B3002B67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173" y="1439779"/>
            <a:ext cx="8230490" cy="44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1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0C74-AF9A-4FC8-A828-4903380B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 hp-</a:t>
            </a:r>
            <a:r>
              <a:rPr lang="en-US" dirty="0" err="1"/>
              <a:t>sl.q</a:t>
            </a:r>
            <a:br>
              <a:rPr lang="en-US" dirty="0"/>
            </a:br>
            <a:r>
              <a:rPr lang="pt-BR" sz="2000" dirty="0"/>
              <a:t>S(p) = T(n,1) / T(n, p)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1C6735-B0AF-4273-86F9-53C948A00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42" y="2982486"/>
            <a:ext cx="3864369" cy="2897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311A-B8E5-432D-9346-5FC52629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11" y="1905000"/>
            <a:ext cx="7971147" cy="4791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3F79F9-4E6A-430D-BFCB-55BEB05FA27A}"/>
              </a:ext>
            </a:extLst>
          </p:cNvPr>
          <p:cNvSpPr txBox="1"/>
          <p:nvPr/>
        </p:nvSpPr>
        <p:spPr>
          <a:xfrm>
            <a:off x="369858" y="1905000"/>
            <a:ext cx="3481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Speedup-ul </a:t>
            </a:r>
            <a:r>
              <a:rPr lang="en-US" sz="2400" dirty="0" err="1"/>
              <a:t>cel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bun </a:t>
            </a:r>
            <a:r>
              <a:rPr lang="en-US" sz="2400" dirty="0" err="1"/>
              <a:t>este</a:t>
            </a:r>
            <a:r>
              <a:rPr lang="en-US" sz="2400" dirty="0"/>
              <a:t> la 40 de fire.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4C546-2648-45EA-B580-6D3A9F485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42" y="2982485"/>
            <a:ext cx="3864369" cy="2897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804FF-7AD3-4D67-8A85-19B6483C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611" y="1905000"/>
            <a:ext cx="7971146" cy="47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4763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</TotalTime>
  <Words>447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Wisp</vt:lpstr>
      <vt:lpstr>Brownian Tree Generator</vt:lpstr>
      <vt:lpstr>Descrierea problemei</vt:lpstr>
      <vt:lpstr>Solutie</vt:lpstr>
      <vt:lpstr>Evaluare serial</vt:lpstr>
      <vt:lpstr>Evaluare ibm-dp.q</vt:lpstr>
      <vt:lpstr>Speedup ibm-dp.q S(p) = T(n,1) / T(n, p)</vt:lpstr>
      <vt:lpstr>Eficienta ibm-dp.q E(p) = S(p) / p</vt:lpstr>
      <vt:lpstr>Evaluare hp-sl.q</vt:lpstr>
      <vt:lpstr>Speedup hp-sl.q S(p) = T(n,1) / T(n, p)</vt:lpstr>
      <vt:lpstr>Eficienta ibm-dp.q E(p) = S(p) / p</vt:lpstr>
      <vt:lpstr>Observatii</vt:lpstr>
      <vt:lpstr>Multumim!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Brownian Tree Generator</dc:title>
  <dc:creator>Paraschiv George</dc:creator>
  <cp:lastModifiedBy>Paraschiv George</cp:lastModifiedBy>
  <cp:revision>8</cp:revision>
  <dcterms:created xsi:type="dcterms:W3CDTF">2019-01-07T09:43:26Z</dcterms:created>
  <dcterms:modified xsi:type="dcterms:W3CDTF">2019-01-07T11:11:46Z</dcterms:modified>
</cp:coreProperties>
</file>